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sldIdLst>
    <p:sldId id="1370" r:id="rId2"/>
    <p:sldId id="274" r:id="rId3"/>
    <p:sldId id="258" r:id="rId4"/>
    <p:sldId id="260" r:id="rId5"/>
    <p:sldId id="276" r:id="rId6"/>
    <p:sldId id="1372" r:id="rId7"/>
    <p:sldId id="1373" r:id="rId8"/>
    <p:sldId id="1374" r:id="rId9"/>
    <p:sldId id="1375" r:id="rId10"/>
    <p:sldId id="1376" r:id="rId11"/>
    <p:sldId id="259" r:id="rId12"/>
    <p:sldId id="263" r:id="rId13"/>
    <p:sldId id="265" r:id="rId14"/>
    <p:sldId id="264" r:id="rId15"/>
    <p:sldId id="277" r:id="rId16"/>
    <p:sldId id="270" r:id="rId17"/>
    <p:sldId id="266" r:id="rId18"/>
    <p:sldId id="267" r:id="rId19"/>
    <p:sldId id="268" r:id="rId20"/>
    <p:sldId id="278" r:id="rId21"/>
    <p:sldId id="1371" r:id="rId22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3741" autoAdjust="0"/>
  </p:normalViewPr>
  <p:slideViewPr>
    <p:cSldViewPr>
      <p:cViewPr varScale="1">
        <p:scale>
          <a:sx n="82" d="100"/>
          <a:sy n="82" d="100"/>
        </p:scale>
        <p:origin x="696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12</a:t>
            </a:r>
          </a:p>
          <a:p>
            <a:r>
              <a:rPr lang="en-US" dirty="0"/>
              <a:t>Malware and the Windows API</a:t>
            </a:r>
          </a:p>
          <a:p>
            <a:r>
              <a:rPr lang="en-US" dirty="0"/>
              <a:t>March 24, 2025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4AC1B-D9D2-AC33-AB17-3DB43D7F6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for network communication at the application layer</a:t>
            </a:r>
          </a:p>
          <a:p>
            <a:pPr lvl="1"/>
            <a:r>
              <a:rPr lang="en-US" dirty="0"/>
              <a:t>Protocols such as HTTP, FTP, etc.</a:t>
            </a:r>
          </a:p>
          <a:p>
            <a:endParaRPr lang="en-US" dirty="0"/>
          </a:p>
          <a:p>
            <a:r>
              <a:rPr lang="en-US" b="1" dirty="0" err="1"/>
              <a:t>InternetOpen</a:t>
            </a:r>
            <a:r>
              <a:rPr lang="en-US" dirty="0"/>
              <a:t> – Initialize internet connection</a:t>
            </a:r>
          </a:p>
          <a:p>
            <a:pPr lvl="1"/>
            <a:r>
              <a:rPr lang="en-US" dirty="0" err="1"/>
              <a:t>lpszAgent</a:t>
            </a:r>
            <a:r>
              <a:rPr lang="en-US" dirty="0"/>
              <a:t> parameter is the user agent</a:t>
            </a:r>
            <a:br>
              <a:rPr lang="en-US" dirty="0"/>
            </a:br>
            <a:endParaRPr lang="en-US" dirty="0"/>
          </a:p>
          <a:p>
            <a:r>
              <a:rPr lang="en-US" b="1" dirty="0" err="1"/>
              <a:t>InternetOpenURL</a:t>
            </a:r>
            <a:r>
              <a:rPr lang="en-US" b="1" dirty="0"/>
              <a:t> </a:t>
            </a:r>
            <a:r>
              <a:rPr lang="en-US" dirty="0"/>
              <a:t>– Connect, return handle to a URL</a:t>
            </a:r>
            <a:br>
              <a:rPr lang="en-US" dirty="0"/>
            </a:br>
            <a:endParaRPr lang="en-US" dirty="0"/>
          </a:p>
          <a:p>
            <a:r>
              <a:rPr lang="en-US" b="1" dirty="0" err="1"/>
              <a:t>InternetReadFile</a:t>
            </a:r>
            <a:r>
              <a:rPr lang="en-US" dirty="0"/>
              <a:t> – Read a file from a URL into a buffer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B2C025-D2C7-E7ED-2D5E-D62C7BC1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WinINet</a:t>
            </a:r>
            <a:r>
              <a:rPr lang="en-US" dirty="0"/>
              <a:t> API Functions</a:t>
            </a:r>
          </a:p>
        </p:txBody>
      </p:sp>
    </p:spTree>
    <p:extLst>
      <p:ext uri="{BB962C8B-B14F-4D97-AF65-F5344CB8AC3E}">
        <p14:creationId xmlns:p14="http://schemas.microsoft.com/office/powerpoint/2010/main" val="409520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LoadLibrary</a:t>
            </a:r>
            <a:r>
              <a:rPr lang="en-US" dirty="0"/>
              <a:t> - Load a DLL into a process’ memory</a:t>
            </a:r>
          </a:p>
          <a:p>
            <a:endParaRPr lang="en-US" dirty="0"/>
          </a:p>
          <a:p>
            <a:r>
              <a:rPr lang="en-US" b="1" dirty="0" err="1"/>
              <a:t>GetProcAddress</a:t>
            </a:r>
            <a:r>
              <a:rPr lang="en-US" dirty="0"/>
              <a:t> – Gets the address of a function from a DLL in memory</a:t>
            </a:r>
          </a:p>
          <a:p>
            <a:endParaRPr lang="en-US" dirty="0"/>
          </a:p>
          <a:p>
            <a:r>
              <a:rPr lang="en-US" dirty="0"/>
              <a:t>In combination, can get the address of any function in any DLL on the system</a:t>
            </a:r>
          </a:p>
          <a:p>
            <a:pPr lvl="1"/>
            <a:r>
              <a:rPr lang="en-US" dirty="0"/>
              <a:t>Don’t need to list desired functions in the IAT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Linking</a:t>
            </a:r>
          </a:p>
        </p:txBody>
      </p:sp>
    </p:spTree>
    <p:extLst>
      <p:ext uri="{BB962C8B-B14F-4D97-AF65-F5344CB8AC3E}">
        <p14:creationId xmlns:p14="http://schemas.microsoft.com/office/powerpoint/2010/main" val="360541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OpenProcessToken</a:t>
            </a:r>
            <a:r>
              <a:rPr lang="en-US" dirty="0"/>
              <a:t> – Opens a process’ access token (describes the process’ security context)</a:t>
            </a:r>
          </a:p>
          <a:p>
            <a:endParaRPr lang="en-US" dirty="0"/>
          </a:p>
          <a:p>
            <a:r>
              <a:rPr lang="en-US" b="1" dirty="0" err="1"/>
              <a:t>LookupPrivilegeValue</a:t>
            </a:r>
            <a:r>
              <a:rPr lang="en-US" b="1" dirty="0"/>
              <a:t> </a:t>
            </a:r>
            <a:r>
              <a:rPr lang="en-US" dirty="0"/>
              <a:t>– Retrieves a locally unique identifier (LUID), which is a </a:t>
            </a:r>
            <a:r>
              <a:rPr lang="en-US" dirty="0" err="1"/>
              <a:t>struct</a:t>
            </a:r>
            <a:r>
              <a:rPr lang="en-US" dirty="0"/>
              <a:t> that represents a specific privilege</a:t>
            </a:r>
          </a:p>
          <a:p>
            <a:endParaRPr lang="en-US" dirty="0"/>
          </a:p>
          <a:p>
            <a:r>
              <a:rPr lang="en-US" b="1" dirty="0" err="1"/>
              <a:t>AdjustTokenPrivileges</a:t>
            </a:r>
            <a:r>
              <a:rPr lang="en-US" dirty="0"/>
              <a:t> – Modifies privileges of access token</a:t>
            </a:r>
          </a:p>
          <a:p>
            <a:endParaRPr lang="en-US" dirty="0"/>
          </a:p>
          <a:p>
            <a:r>
              <a:rPr lang="en-US" dirty="0"/>
              <a:t>Often getting </a:t>
            </a:r>
            <a:r>
              <a:rPr lang="en-US" dirty="0" err="1"/>
              <a:t>SeDebugPrivilege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Escalation</a:t>
            </a:r>
          </a:p>
        </p:txBody>
      </p:sp>
    </p:spTree>
    <p:extLst>
      <p:ext uri="{BB962C8B-B14F-4D97-AF65-F5344CB8AC3E}">
        <p14:creationId xmlns:p14="http://schemas.microsoft.com/office/powerpoint/2010/main" val="746281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QueryPerformanceCounter</a:t>
            </a:r>
            <a:r>
              <a:rPr lang="en-US" dirty="0"/>
              <a:t> – Called twice, difference between processor’s performance counter at each call is calculated</a:t>
            </a:r>
          </a:p>
          <a:p>
            <a:pPr lvl="1"/>
            <a:r>
              <a:rPr lang="en-US" dirty="0"/>
              <a:t>If the difference is too large, malware thinks execution has been paused in a debugger</a:t>
            </a:r>
          </a:p>
          <a:p>
            <a:endParaRPr lang="en-US" dirty="0"/>
          </a:p>
          <a:p>
            <a:r>
              <a:rPr lang="en-US" b="1" dirty="0" err="1"/>
              <a:t>GetTickCount</a:t>
            </a:r>
            <a:r>
              <a:rPr lang="en-US" dirty="0"/>
              <a:t> – Called twice, difference between number of milliseconds since computer boot is calculated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417" y="228600"/>
            <a:ext cx="11195051" cy="1373187"/>
          </a:xfrm>
        </p:spPr>
        <p:txBody>
          <a:bodyPr/>
          <a:lstStyle/>
          <a:p>
            <a:r>
              <a:rPr lang="en-US" dirty="0"/>
              <a:t>Anti-Debugging Timing Checks</a:t>
            </a:r>
          </a:p>
        </p:txBody>
      </p:sp>
    </p:spTree>
    <p:extLst>
      <p:ext uri="{BB962C8B-B14F-4D97-AF65-F5344CB8AC3E}">
        <p14:creationId xmlns:p14="http://schemas.microsoft.com/office/powerpoint/2010/main" val="1833754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IsDebuggerPresent</a:t>
            </a:r>
            <a:r>
              <a:rPr lang="en-US" dirty="0"/>
              <a:t> – Checks the current process’ Process Environment Block for the status of </a:t>
            </a:r>
            <a:r>
              <a:rPr lang="en-US" dirty="0" err="1"/>
              <a:t>IsDebugged</a:t>
            </a:r>
            <a:r>
              <a:rPr lang="en-US" dirty="0"/>
              <a:t> field</a:t>
            </a:r>
          </a:p>
          <a:p>
            <a:endParaRPr lang="en-US" dirty="0"/>
          </a:p>
          <a:p>
            <a:r>
              <a:rPr lang="en-US" b="1" dirty="0" err="1"/>
              <a:t>CheckRemoteDebuggerPresent</a:t>
            </a:r>
            <a:r>
              <a:rPr lang="en-US" b="1" dirty="0"/>
              <a:t> </a:t>
            </a:r>
            <a:r>
              <a:rPr lang="en-US" dirty="0"/>
              <a:t>– Checks the PEB of any process on the machine for the status of the </a:t>
            </a:r>
            <a:r>
              <a:rPr lang="en-US" dirty="0" err="1"/>
              <a:t>IsDebugged</a:t>
            </a:r>
            <a:r>
              <a:rPr lang="en-US" dirty="0"/>
              <a:t> field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Anti-Debugging API Functions</a:t>
            </a:r>
          </a:p>
        </p:txBody>
      </p:sp>
    </p:spTree>
    <p:extLst>
      <p:ext uri="{BB962C8B-B14F-4D97-AF65-F5344CB8AC3E}">
        <p14:creationId xmlns:p14="http://schemas.microsoft.com/office/powerpoint/2010/main" val="3990885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NtQueryInformationProcess</a:t>
            </a:r>
            <a:r>
              <a:rPr lang="en-US" dirty="0"/>
              <a:t> – Gets information about a process given its handle. When passed the </a:t>
            </a:r>
            <a:r>
              <a:rPr lang="en-US" dirty="0" err="1"/>
              <a:t>ProcessDebugPort</a:t>
            </a:r>
            <a:r>
              <a:rPr lang="en-US" dirty="0"/>
              <a:t> parameter, returns the debug status.</a:t>
            </a:r>
          </a:p>
          <a:p>
            <a:endParaRPr lang="en-US" dirty="0"/>
          </a:p>
          <a:p>
            <a:r>
              <a:rPr lang="en-US" b="1" dirty="0" err="1"/>
              <a:t>SetLastError</a:t>
            </a:r>
            <a:r>
              <a:rPr lang="en-US" dirty="0"/>
              <a:t>, </a:t>
            </a:r>
            <a:r>
              <a:rPr lang="en-US" b="1" dirty="0" err="1"/>
              <a:t>OutputDebugString</a:t>
            </a:r>
            <a:r>
              <a:rPr lang="en-US" i="1" dirty="0"/>
              <a:t>, </a:t>
            </a:r>
            <a:r>
              <a:rPr lang="en-US" b="1" dirty="0" err="1"/>
              <a:t>GetLastError</a:t>
            </a:r>
            <a:r>
              <a:rPr lang="en-US" i="1" dirty="0"/>
              <a:t> </a:t>
            </a:r>
            <a:r>
              <a:rPr lang="en-US" dirty="0"/>
              <a:t>– Sends a string for a debugger to display. If no debugger is present, the current error code has changed.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Anti-Debugging API Functions</a:t>
            </a:r>
          </a:p>
        </p:txBody>
      </p:sp>
    </p:spTree>
    <p:extLst>
      <p:ext uri="{BB962C8B-B14F-4D97-AF65-F5344CB8AC3E}">
        <p14:creationId xmlns:p14="http://schemas.microsoft.com/office/powerpoint/2010/main" val="1210190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VirtualAlloc</a:t>
            </a:r>
            <a:r>
              <a:rPr lang="en-US" dirty="0"/>
              <a:t> – Allocate space in an external process’ memory</a:t>
            </a:r>
          </a:p>
          <a:p>
            <a:endParaRPr lang="en-US" sz="2000" dirty="0"/>
          </a:p>
          <a:p>
            <a:r>
              <a:rPr lang="en-US" b="1" dirty="0" err="1"/>
              <a:t>WriteProcessMemory</a:t>
            </a:r>
            <a:r>
              <a:rPr lang="en-US" dirty="0"/>
              <a:t> – Write data (executable code to be executed as a thread) to the allocated space</a:t>
            </a:r>
          </a:p>
          <a:p>
            <a:endParaRPr lang="en-US" sz="2000" dirty="0"/>
          </a:p>
          <a:p>
            <a:r>
              <a:rPr lang="en-US" b="1" dirty="0" err="1"/>
              <a:t>CreateRemoteThread</a:t>
            </a:r>
            <a:r>
              <a:rPr lang="en-US" dirty="0"/>
              <a:t> – Execute the injected code as a thread belonging to the victim process</a:t>
            </a:r>
          </a:p>
          <a:p>
            <a:endParaRPr lang="en-US" sz="2000" dirty="0"/>
          </a:p>
          <a:p>
            <a:r>
              <a:rPr lang="en-US" dirty="0"/>
              <a:t>Many different ways to perform process injection! This is just a common pattern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Injection</a:t>
            </a:r>
          </a:p>
        </p:txBody>
      </p:sp>
    </p:spTree>
    <p:extLst>
      <p:ext uri="{BB962C8B-B14F-4D97-AF65-F5344CB8AC3E}">
        <p14:creationId xmlns:p14="http://schemas.microsoft.com/office/powerpoint/2010/main" val="2660623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URLDownloadToFile</a:t>
            </a:r>
            <a:r>
              <a:rPr lang="en-US" dirty="0"/>
              <a:t> – Download a file from the internet and save it to disk</a:t>
            </a:r>
          </a:p>
          <a:p>
            <a:endParaRPr lang="en-US" dirty="0"/>
          </a:p>
          <a:p>
            <a:r>
              <a:rPr lang="en-US" b="1" dirty="0" err="1"/>
              <a:t>WinExec</a:t>
            </a:r>
            <a:r>
              <a:rPr lang="en-US" dirty="0"/>
              <a:t> / </a:t>
            </a:r>
            <a:r>
              <a:rPr lang="en-US" b="1" dirty="0" err="1"/>
              <a:t>ShellExecute</a:t>
            </a:r>
            <a:r>
              <a:rPr lang="en-US" dirty="0"/>
              <a:t> – Execute the downloaded file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+ Execute</a:t>
            </a:r>
          </a:p>
        </p:txBody>
      </p:sp>
    </p:spTree>
    <p:extLst>
      <p:ext uri="{BB962C8B-B14F-4D97-AF65-F5344CB8AC3E}">
        <p14:creationId xmlns:p14="http://schemas.microsoft.com/office/powerpoint/2010/main" val="36923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FindWindow</a:t>
            </a:r>
            <a:r>
              <a:rPr lang="en-US" dirty="0"/>
              <a:t> + </a:t>
            </a:r>
            <a:r>
              <a:rPr lang="en-US" b="1" dirty="0" err="1"/>
              <a:t>ShowWindow</a:t>
            </a:r>
            <a:r>
              <a:rPr lang="en-US" dirty="0"/>
              <a:t> / </a:t>
            </a:r>
            <a:r>
              <a:rPr lang="en-US" b="1" dirty="0" err="1"/>
              <a:t>GetForegroundWindow</a:t>
            </a:r>
            <a:r>
              <a:rPr lang="en-US" dirty="0"/>
              <a:t> – Gets a handle to a specific window, or the window in the foreground</a:t>
            </a:r>
          </a:p>
          <a:p>
            <a:endParaRPr lang="en-US" dirty="0"/>
          </a:p>
          <a:p>
            <a:r>
              <a:rPr lang="en-US" b="1" dirty="0" err="1"/>
              <a:t>GetKeyState</a:t>
            </a:r>
            <a:r>
              <a:rPr lang="en-US" dirty="0"/>
              <a:t> / </a:t>
            </a:r>
            <a:r>
              <a:rPr lang="en-US" b="1" dirty="0" err="1"/>
              <a:t>GetAsyncKeyState</a:t>
            </a:r>
            <a:r>
              <a:rPr lang="en-US" b="1" dirty="0"/>
              <a:t> </a:t>
            </a:r>
            <a:r>
              <a:rPr lang="en-US" dirty="0"/>
              <a:t>/</a:t>
            </a:r>
            <a:r>
              <a:rPr lang="en-US" b="1" dirty="0"/>
              <a:t> </a:t>
            </a:r>
            <a:r>
              <a:rPr lang="en-US" b="1" dirty="0" err="1"/>
              <a:t>GetKeyboardState</a:t>
            </a:r>
            <a:r>
              <a:rPr lang="en-US" dirty="0"/>
              <a:t> – Gets whether key(s) are being pressed</a:t>
            </a:r>
          </a:p>
          <a:p>
            <a:endParaRPr lang="en-US" dirty="0"/>
          </a:p>
          <a:p>
            <a:r>
              <a:rPr lang="en-US" dirty="0"/>
              <a:t>Usually found in a nested loop. The outer loop gets a window and the inner polls the state of each keys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</a:t>
            </a:r>
            <a:r>
              <a:rPr lang="en-US" dirty="0" err="1"/>
              <a:t>Keylogger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7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SetWindowsHook</a:t>
            </a:r>
            <a:r>
              <a:rPr lang="en-US" dirty="0"/>
              <a:t> – Creates a Windows hook that gets notified when an event happens.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GetMessage</a:t>
            </a:r>
            <a:r>
              <a:rPr lang="en-US" dirty="0"/>
              <a:t> – Called in a loop to retrieve keyboard event messages</a:t>
            </a:r>
          </a:p>
          <a:p>
            <a:endParaRPr lang="en-US" dirty="0"/>
          </a:p>
          <a:p>
            <a:r>
              <a:rPr lang="en-US" dirty="0"/>
              <a:t>Malware uses these together to set a hook on whenever keys are pressed, then retrieve messages produced by these events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Hooking </a:t>
            </a:r>
            <a:r>
              <a:rPr lang="en-US" dirty="0" err="1"/>
              <a:t>Keylogger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9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Windows API Naming Conventions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71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GetDesktopWindow</a:t>
            </a:r>
            <a:r>
              <a:rPr lang="en-US" dirty="0"/>
              <a:t> – Get a handle to the desktop window, which contains the entire screen</a:t>
            </a:r>
          </a:p>
          <a:p>
            <a:endParaRPr lang="en-US" dirty="0"/>
          </a:p>
          <a:p>
            <a:r>
              <a:rPr lang="en-US" i="1" dirty="0" err="1"/>
              <a:t>BitBlt</a:t>
            </a:r>
            <a:r>
              <a:rPr lang="en-US" i="1" dirty="0"/>
              <a:t>, </a:t>
            </a:r>
            <a:r>
              <a:rPr lang="en-US" i="1" dirty="0" err="1"/>
              <a:t>GetDIBits</a:t>
            </a:r>
            <a:r>
              <a:rPr lang="en-US" i="1" dirty="0"/>
              <a:t> </a:t>
            </a:r>
            <a:r>
              <a:rPr lang="en-US" dirty="0"/>
              <a:t>– Given a handle to a window, copy pixels to a destination buffer</a:t>
            </a:r>
          </a:p>
          <a:p>
            <a:endParaRPr lang="en-US" dirty="0"/>
          </a:p>
          <a:p>
            <a:r>
              <a:rPr lang="en-US" dirty="0"/>
              <a:t>Often seen with other functions, such as </a:t>
            </a:r>
            <a:r>
              <a:rPr lang="en-US" dirty="0" err="1"/>
              <a:t>CreateFile</a:t>
            </a:r>
            <a:r>
              <a:rPr lang="en-US" dirty="0"/>
              <a:t> (to save the screenshot)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Screenshots</a:t>
            </a:r>
          </a:p>
        </p:txBody>
      </p:sp>
    </p:spTree>
    <p:extLst>
      <p:ext uri="{BB962C8B-B14F-4D97-AF65-F5344CB8AC3E}">
        <p14:creationId xmlns:p14="http://schemas.microsoft.com/office/powerpoint/2010/main" val="17627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Windows API Demo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PMA Lab 7-3</a:t>
            </a:r>
          </a:p>
          <a:p>
            <a:r>
              <a:rPr lang="en-US" dirty="0"/>
              <a:t>(see links on course </a:t>
            </a:r>
            <a:r>
              <a:rPr lang="en-US"/>
              <a:t>web site)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3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(w) - 16-bit unsigned value (</a:t>
            </a:r>
            <a:r>
              <a:rPr lang="en-US" b="1" dirty="0" err="1"/>
              <a:t>wVal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DWORD (</a:t>
            </a:r>
            <a:r>
              <a:rPr lang="en-US" dirty="0" err="1"/>
              <a:t>dw</a:t>
            </a:r>
            <a:r>
              <a:rPr lang="en-US" dirty="0"/>
              <a:t>) - Double-WORD, 32-bit unsigned value (</a:t>
            </a:r>
            <a:r>
              <a:rPr lang="en-US" b="1" dirty="0" err="1"/>
              <a:t>dwVal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Handle (H) – Reference to an object (</a:t>
            </a:r>
            <a:r>
              <a:rPr lang="en-US" b="1" dirty="0" err="1"/>
              <a:t>Hmodule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Long Pointer (LP) – Pointer to another type (</a:t>
            </a:r>
            <a:r>
              <a:rPr lang="en-US" b="1" dirty="0" err="1"/>
              <a:t>LPByte</a:t>
            </a:r>
            <a:r>
              <a:rPr lang="en-US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API Hungarian Notation</a:t>
            </a:r>
          </a:p>
        </p:txBody>
      </p:sp>
    </p:spTree>
    <p:extLst>
      <p:ext uri="{BB962C8B-B14F-4D97-AF65-F5344CB8AC3E}">
        <p14:creationId xmlns:p14="http://schemas.microsoft.com/office/powerpoint/2010/main" val="172233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ANSI strings for </a:t>
            </a:r>
            <a:r>
              <a:rPr lang="en-US" dirty="0" err="1"/>
              <a:t>params</a:t>
            </a:r>
            <a:r>
              <a:rPr lang="en-US" dirty="0"/>
              <a:t> / return values (</a:t>
            </a:r>
            <a:r>
              <a:rPr lang="en-US" b="1" dirty="0" err="1"/>
              <a:t>CopyFileA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ANSI – 8-bit characters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 – WIDE strings for </a:t>
            </a:r>
            <a:r>
              <a:rPr lang="en-US" dirty="0" err="1"/>
              <a:t>params</a:t>
            </a:r>
            <a:r>
              <a:rPr lang="en-US" dirty="0"/>
              <a:t> / return values (</a:t>
            </a:r>
            <a:r>
              <a:rPr lang="en-US" b="1" dirty="0" err="1"/>
              <a:t>ShellExecuteW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WIDE – 16-bit characters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 – Extended, has added functionality over normal version of function (</a:t>
            </a:r>
            <a:r>
              <a:rPr lang="en-US" b="1" dirty="0" err="1"/>
              <a:t>RegSetValueExA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API Function Suffixes</a:t>
            </a:r>
          </a:p>
        </p:txBody>
      </p:sp>
    </p:spTree>
    <p:extLst>
      <p:ext uri="{BB962C8B-B14F-4D97-AF65-F5344CB8AC3E}">
        <p14:creationId xmlns:p14="http://schemas.microsoft.com/office/powerpoint/2010/main" val="31851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Common Windows API Combinations</a:t>
            </a:r>
            <a:br>
              <a:rPr lang="en-US" sz="3600" dirty="0"/>
            </a:br>
            <a:r>
              <a:rPr lang="en-US" sz="3600" dirty="0"/>
              <a:t> in Malware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F301CC-7259-D9CC-DCC2-984E7480D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CreateFile</a:t>
            </a:r>
            <a:endParaRPr lang="en-US" b="1" dirty="0"/>
          </a:p>
          <a:p>
            <a:pPr lvl="1"/>
            <a:r>
              <a:rPr lang="en-US" dirty="0"/>
              <a:t>Used for both creating and opening files</a:t>
            </a:r>
          </a:p>
          <a:p>
            <a:pPr lvl="1"/>
            <a:r>
              <a:rPr lang="en-US" dirty="0" err="1"/>
              <a:t>dwCreationDisposition</a:t>
            </a:r>
            <a:r>
              <a:rPr lang="en-US" dirty="0"/>
              <a:t> flag controls whether new file is created, or existing one is opened</a:t>
            </a:r>
          </a:p>
          <a:p>
            <a:endParaRPr lang="en-US" dirty="0"/>
          </a:p>
          <a:p>
            <a:r>
              <a:rPr lang="en-US" b="1" dirty="0" err="1"/>
              <a:t>ReadFile</a:t>
            </a:r>
            <a:r>
              <a:rPr lang="en-US" dirty="0"/>
              <a:t> and </a:t>
            </a:r>
            <a:r>
              <a:rPr lang="en-US" b="1" dirty="0" err="1"/>
              <a:t>WriteFile</a:t>
            </a:r>
            <a:endParaRPr lang="en-US" b="1" dirty="0"/>
          </a:p>
          <a:p>
            <a:pPr lvl="1"/>
            <a:r>
              <a:rPr lang="en-US" dirty="0"/>
              <a:t>Read and write files as a stream</a:t>
            </a:r>
          </a:p>
          <a:p>
            <a:pPr lvl="1"/>
            <a:r>
              <a:rPr lang="en-US" dirty="0" err="1"/>
              <a:t>ReadFile</a:t>
            </a:r>
            <a:r>
              <a:rPr lang="en-US" dirty="0"/>
              <a:t>(40) will read the first 40 bytes of a file</a:t>
            </a:r>
          </a:p>
          <a:p>
            <a:pPr lvl="1"/>
            <a:r>
              <a:rPr lang="en-US" dirty="0"/>
              <a:t>The next time </a:t>
            </a:r>
            <a:r>
              <a:rPr lang="en-US" dirty="0" err="1"/>
              <a:t>ReadFile</a:t>
            </a:r>
            <a:r>
              <a:rPr lang="en-US" dirty="0"/>
              <a:t> is called, will read more bytes after that point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3CB0B6-B079-752F-AA72-63E121B0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Creation/Manipulation</a:t>
            </a:r>
          </a:p>
        </p:txBody>
      </p:sp>
    </p:spTree>
    <p:extLst>
      <p:ext uri="{BB962C8B-B14F-4D97-AF65-F5344CB8AC3E}">
        <p14:creationId xmlns:p14="http://schemas.microsoft.com/office/powerpoint/2010/main" val="70572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57CE43-AC54-5F34-EF8E-598912C0C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CreateFileMapping</a:t>
            </a:r>
            <a:r>
              <a:rPr lang="en-US" dirty="0"/>
              <a:t> – Load a file from disk into memory</a:t>
            </a:r>
          </a:p>
          <a:p>
            <a:endParaRPr lang="en-US" dirty="0"/>
          </a:p>
          <a:p>
            <a:r>
              <a:rPr lang="en-US" b="1" dirty="0" err="1"/>
              <a:t>MapViewOfFile</a:t>
            </a:r>
            <a:r>
              <a:rPr lang="en-US" dirty="0"/>
              <a:t> – Returns a pointer to the base address of the file mapping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Malware uses these in combination to easily manipulate files</a:t>
            </a:r>
          </a:p>
          <a:p>
            <a:pPr lvl="1"/>
            <a:r>
              <a:rPr lang="en-US" dirty="0"/>
              <a:t>Can read/write anywhere in the file mapping, then save back to disk</a:t>
            </a:r>
          </a:p>
          <a:p>
            <a:pPr lvl="1"/>
            <a:r>
              <a:rPr lang="en-US" dirty="0"/>
              <a:t>Especially common in file infectors!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08E46A-BBDF-D8C8-810A-6E37BC9D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Manipulation</a:t>
            </a:r>
          </a:p>
        </p:txBody>
      </p:sp>
    </p:spTree>
    <p:extLst>
      <p:ext uri="{BB962C8B-B14F-4D97-AF65-F5344CB8AC3E}">
        <p14:creationId xmlns:p14="http://schemas.microsoft.com/office/powerpoint/2010/main" val="60858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3FED46-AEA1-B43E-0EEA-842BEB13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RegOpenKey</a:t>
            </a:r>
            <a:r>
              <a:rPr lang="en-US" dirty="0"/>
              <a:t> – Opens a registry key for editing or querying</a:t>
            </a:r>
          </a:p>
          <a:p>
            <a:endParaRPr lang="en-US" dirty="0"/>
          </a:p>
          <a:p>
            <a:r>
              <a:rPr lang="en-US" b="1" dirty="0" err="1"/>
              <a:t>RegQueryValue</a:t>
            </a:r>
            <a:r>
              <a:rPr lang="en-US" dirty="0"/>
              <a:t> – Returns the value associated with a provided registry key</a:t>
            </a:r>
            <a:br>
              <a:rPr lang="en-US" dirty="0"/>
            </a:br>
            <a:endParaRPr lang="en-US" dirty="0"/>
          </a:p>
          <a:p>
            <a:r>
              <a:rPr lang="en-US" b="1" dirty="0" err="1"/>
              <a:t>RegSetValue</a:t>
            </a:r>
            <a:r>
              <a:rPr lang="en-US" b="1" dirty="0"/>
              <a:t> </a:t>
            </a:r>
            <a:r>
              <a:rPr lang="en-US" dirty="0"/>
              <a:t>– Add a new value to the registry</a:t>
            </a:r>
            <a:br>
              <a:rPr lang="en-US" dirty="0"/>
            </a:br>
            <a:endParaRPr lang="en-US" dirty="0"/>
          </a:p>
          <a:p>
            <a:r>
              <a:rPr lang="en-US" dirty="0"/>
              <a:t>Feel free to ask ChatGPT to produce an example!  Maybe do that now?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095310-AD48-C266-204E-68EA81B63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Registry Functions</a:t>
            </a:r>
          </a:p>
        </p:txBody>
      </p:sp>
    </p:spTree>
    <p:extLst>
      <p:ext uri="{BB962C8B-B14F-4D97-AF65-F5344CB8AC3E}">
        <p14:creationId xmlns:p14="http://schemas.microsoft.com/office/powerpoint/2010/main" val="229528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3B8537-56A0-99D9-7C12-A775EB736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socket API compatible with both Windows and Unix</a:t>
            </a:r>
            <a:br>
              <a:rPr lang="en-US" dirty="0"/>
            </a:br>
            <a:endParaRPr lang="en-US" dirty="0"/>
          </a:p>
          <a:p>
            <a:r>
              <a:rPr lang="en-US" b="1" dirty="0" err="1"/>
              <a:t>WSAstartup</a:t>
            </a:r>
            <a:r>
              <a:rPr lang="en-US" dirty="0"/>
              <a:t> – Must be called prior to any other Winsock functions, allocates resources for Winsock libraries</a:t>
            </a:r>
          </a:p>
          <a:p>
            <a:endParaRPr lang="en-US" dirty="0"/>
          </a:p>
          <a:p>
            <a:r>
              <a:rPr lang="en-US" b="1" dirty="0"/>
              <a:t>socket</a:t>
            </a:r>
            <a:r>
              <a:rPr lang="en-US" dirty="0"/>
              <a:t> – Create a socket</a:t>
            </a:r>
          </a:p>
          <a:p>
            <a:r>
              <a:rPr lang="en-US" b="1" dirty="0"/>
              <a:t>connect </a:t>
            </a:r>
            <a:r>
              <a:rPr lang="en-US" dirty="0"/>
              <a:t>– Connect to IP address + port over a socket</a:t>
            </a:r>
          </a:p>
          <a:p>
            <a:r>
              <a:rPr lang="en-US" b="1" dirty="0" err="1"/>
              <a:t>recv</a:t>
            </a:r>
            <a:r>
              <a:rPr lang="en-US" dirty="0"/>
              <a:t> – Receive data over connection</a:t>
            </a:r>
          </a:p>
          <a:p>
            <a:r>
              <a:rPr lang="en-US" b="1" dirty="0"/>
              <a:t>send</a:t>
            </a:r>
            <a:r>
              <a:rPr lang="en-US" dirty="0"/>
              <a:t> – Send data over connection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96847E-DB2B-8958-7F96-7A29FA3B2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Berkely Compatible Sockets (Winsock)</a:t>
            </a:r>
          </a:p>
        </p:txBody>
      </p:sp>
    </p:spTree>
    <p:extLst>
      <p:ext uri="{BB962C8B-B14F-4D97-AF65-F5344CB8AC3E}">
        <p14:creationId xmlns:p14="http://schemas.microsoft.com/office/powerpoint/2010/main" val="335781860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50168</TotalTime>
  <Words>908</Words>
  <Application>Microsoft Office PowerPoint</Application>
  <PresentationFormat>Widescreen</PresentationFormat>
  <Paragraphs>123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Garamond</vt:lpstr>
      <vt:lpstr>Times New Roman</vt:lpstr>
      <vt:lpstr>Wingdings</vt:lpstr>
      <vt:lpstr>Blank Presentation</vt:lpstr>
      <vt:lpstr>CMSC 691 Malware Analysis</vt:lpstr>
      <vt:lpstr>Windows API Naming Conventions</vt:lpstr>
      <vt:lpstr>Windows API Hungarian Notation</vt:lpstr>
      <vt:lpstr>Windows API Function Suffixes</vt:lpstr>
      <vt:lpstr>Common Windows API Combinations  in Malware</vt:lpstr>
      <vt:lpstr>File Creation/Manipulation</vt:lpstr>
      <vt:lpstr>File Manipulation</vt:lpstr>
      <vt:lpstr>Registry Functions</vt:lpstr>
      <vt:lpstr>Berkely Compatible Sockets (Winsock)</vt:lpstr>
      <vt:lpstr>WinINet API Functions</vt:lpstr>
      <vt:lpstr>Runtime Linking</vt:lpstr>
      <vt:lpstr>Privilege Escalation</vt:lpstr>
      <vt:lpstr>Anti-Debugging Timing Checks</vt:lpstr>
      <vt:lpstr>Other Anti-Debugging API Functions</vt:lpstr>
      <vt:lpstr>Even More Anti-Debugging API Functions</vt:lpstr>
      <vt:lpstr>Process Injection</vt:lpstr>
      <vt:lpstr>Download + Execute</vt:lpstr>
      <vt:lpstr>Polling Keylogger</vt:lpstr>
      <vt:lpstr>Hooking Keylogger</vt:lpstr>
      <vt:lpstr>Taking Screenshots</vt:lpstr>
      <vt:lpstr>Windows API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905</cp:revision>
  <cp:lastPrinted>2009-04-22T19:24:48Z</cp:lastPrinted>
  <dcterms:created xsi:type="dcterms:W3CDTF">2013-08-18T19:22:46Z</dcterms:created>
  <dcterms:modified xsi:type="dcterms:W3CDTF">2025-03-24T21:25:55Z</dcterms:modified>
</cp:coreProperties>
</file>